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8" r:id="rId8"/>
    <p:sldId id="260" r:id="rId9"/>
    <p:sldId id="261" r:id="rId10"/>
    <p:sldId id="284" r:id="rId11"/>
    <p:sldId id="269" r:id="rId12"/>
    <p:sldId id="270" r:id="rId13"/>
    <p:sldId id="271" r:id="rId14"/>
    <p:sldId id="272" r:id="rId15"/>
    <p:sldId id="273" r:id="rId16"/>
    <p:sldId id="262" r:id="rId17"/>
    <p:sldId id="263" r:id="rId18"/>
    <p:sldId id="264" r:id="rId19"/>
    <p:sldId id="265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5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4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7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75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8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AFA2-C515-47E2-8908-A04AE145D609}" type="datetimeFigureOut">
              <a:rPr lang="zh-CN" altLang="en-US" smtClean="0"/>
              <a:t>2017/12/7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D95CA-6484-4EB6-8B74-3F4BEDF01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7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58344" y="1918952"/>
            <a:ext cx="6001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4400" b="1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4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r>
              <a:rPr lang="zh-CN" altLang="en-US" sz="4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：生态系统</a:t>
            </a:r>
            <a:endParaRPr lang="zh-CN" altLang="en-US" sz="4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02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6366" y="1266489"/>
            <a:ext cx="8332631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绿色植物、自养生物是生产者！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所有生物都是消费者或分解者？</a:t>
            </a:r>
            <a:endParaRPr lang="en-US" altLang="zh-CN" sz="32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lphaLcParenR"/>
            </a:pPr>
            <a:r>
              <a:rPr lang="zh-CN" altLang="en-US" sz="32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消费者、分解者之间没有明确界限？</a:t>
            </a:r>
            <a:endParaRPr lang="zh-CN" altLang="en-US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9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2480" y="378906"/>
            <a:ext cx="8640000" cy="29635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60000" marR="0" lvl="0" indent="-36000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生态位理论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（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niche theory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）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  <a:p>
            <a:pPr marL="360000" marR="0" lvl="0" indent="-3600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生态位是生态学中的一个非常重要的概念，主要指：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在自然生态系统中一个种群在时间（如物候期）和空间（如分布区、生境、个体大小、根系深浅、对营养物的选择吸收）上的</a:t>
            </a:r>
            <a:r>
              <a:rPr kumimoji="0" lang="zh-CN" altLang="en-US" sz="2000" i="0" u="sng" strike="noStrike" kern="1200" cap="none" spc="0" normalizeH="0" baseline="0" noProof="0" dirty="0" smtClean="0">
                <a:ln>
                  <a:noFill/>
                </a:ln>
                <a:solidFill>
                  <a:srgbClr val="131DED"/>
                </a:solidFill>
                <a:uLnTx/>
                <a:uFillTx/>
              </a:rPr>
              <a:t>位置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；（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2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）与相关种群之间的</a:t>
            </a:r>
            <a:r>
              <a:rPr kumimoji="0" lang="zh-CN" altLang="en-US" sz="2000" i="0" u="sng" strike="noStrike" kern="1200" cap="none" spc="0" normalizeH="0" baseline="0" noProof="0" dirty="0" smtClean="0">
                <a:ln>
                  <a:noFill/>
                </a:ln>
                <a:solidFill>
                  <a:srgbClr val="131DED"/>
                </a:solidFill>
                <a:uLnTx/>
                <a:uFillTx/>
              </a:rPr>
              <a:t>功能关系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  <a:p>
            <a:pPr marL="360000" marR="0" lvl="0" indent="-36000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sz="2000" dirty="0" smtClean="0"/>
              <a:t>生物个体在不同的生长发育阶段，生态位有时会改变。</a:t>
            </a:r>
            <a:endParaRPr lang="en-US" altLang="zh-CN" sz="2000" dirty="0" smtClean="0"/>
          </a:p>
        </p:txBody>
      </p:sp>
      <p:pic>
        <p:nvPicPr>
          <p:cNvPr id="5" name="Picture 6" descr="d:\360se6\User Data\temp\8452939141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17" y="3763854"/>
            <a:ext cx="40171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0" y="3979878"/>
            <a:ext cx="3860694" cy="23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52736"/>
            <a:ext cx="6408712" cy="45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360se6\User Data\temp\root-depth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36904" cy="49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5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476672"/>
            <a:ext cx="86409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0" indent="-360000" algn="just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b="1" dirty="0"/>
              <a:t>生态位理论的形成与发展</a:t>
            </a:r>
            <a:endParaRPr lang="en-US" altLang="zh-CN" sz="2000" b="1" dirty="0"/>
          </a:p>
          <a:p>
            <a:pPr marL="360000" lvl="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 smtClean="0"/>
              <a:t>空间生态位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Grinnell</a:t>
            </a:r>
            <a:r>
              <a:rPr lang="zh-CN" altLang="en-US" sz="2000" dirty="0"/>
              <a:t>（</a:t>
            </a:r>
            <a:r>
              <a:rPr lang="en-US" altLang="zh-CN" sz="2000" dirty="0"/>
              <a:t>1917</a:t>
            </a:r>
            <a:r>
              <a:rPr lang="zh-CN" altLang="en-US" sz="2000" dirty="0"/>
              <a:t>）首先提出生态位概念，用以表示划分环境的空间单位、一个物种在环境中的</a:t>
            </a:r>
            <a:r>
              <a:rPr lang="zh-CN" altLang="en-US" sz="2000" dirty="0" smtClean="0"/>
              <a:t>地位，认为</a:t>
            </a:r>
            <a:r>
              <a:rPr lang="zh-CN" altLang="en-US" sz="2000" dirty="0"/>
              <a:t>生态位是物种所占有的</a:t>
            </a:r>
            <a:r>
              <a:rPr lang="zh-CN" altLang="en-US" sz="2000" dirty="0" smtClean="0"/>
              <a:t>微环境。</a:t>
            </a:r>
            <a:endParaRPr lang="en-US" altLang="zh-CN" sz="2000" dirty="0"/>
          </a:p>
        </p:txBody>
      </p:sp>
      <p:pic>
        <p:nvPicPr>
          <p:cNvPr id="5" name="Picture 2" descr="d:\360se6\User Data\temp\1628220_104043291310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5304"/>
            <a:ext cx="287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/>
          <p:cNvSpPr txBox="1"/>
          <p:nvPr/>
        </p:nvSpPr>
        <p:spPr>
          <a:xfrm>
            <a:off x="1331832" y="6309360"/>
            <a:ext cx="17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水平空间生态位</a:t>
            </a:r>
            <a:endParaRPr lang="zh-CN" altLang="en-US" sz="1600" dirty="0"/>
          </a:p>
        </p:txBody>
      </p:sp>
      <p:pic>
        <p:nvPicPr>
          <p:cNvPr id="7" name="Picture 6" descr="d:\360se6\User Data\temp\8452939141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1"/>
          <a:stretch/>
        </p:blipFill>
        <p:spPr bwMode="auto">
          <a:xfrm>
            <a:off x="4587285" y="3429000"/>
            <a:ext cx="401716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/>
          <p:cNvSpPr txBox="1"/>
          <p:nvPr/>
        </p:nvSpPr>
        <p:spPr>
          <a:xfrm>
            <a:off x="6012352" y="6309320"/>
            <a:ext cx="17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垂直</a:t>
            </a:r>
            <a:r>
              <a:rPr lang="zh-CN" altLang="en-US" sz="1600" dirty="0" smtClean="0"/>
              <a:t>空间生态位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443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588411"/>
            <a:ext cx="8640960" cy="96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dirty="0" smtClean="0"/>
              <a:t>营养生态位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Elton</a:t>
            </a:r>
            <a:r>
              <a:rPr lang="zh-CN" altLang="en-US" sz="2000" dirty="0"/>
              <a:t>（</a:t>
            </a:r>
            <a:r>
              <a:rPr lang="en-US" altLang="zh-CN" sz="2000" dirty="0"/>
              <a:t>1927</a:t>
            </a:r>
            <a:r>
              <a:rPr lang="zh-CN" altLang="en-US" sz="2000" dirty="0"/>
              <a:t>）将生态位看作是物种在生态系统中的地位和功能作用，强调物种之间的营养关系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pic>
        <p:nvPicPr>
          <p:cNvPr id="5" name="Picture 4" descr="d:\360se6\User Data\temp\876928557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24944"/>
            <a:ext cx="647575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7577" y="5164851"/>
            <a:ext cx="8667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民间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谚语“</a:t>
            </a:r>
            <a:r>
              <a:rPr lang="zh-CN" altLang="en-US" sz="2800" u="sng" dirty="0" smtClean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螳螂捕蝉，黄雀在后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”，是什么意思？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08" y="1088416"/>
            <a:ext cx="480463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17" y="3125621"/>
            <a:ext cx="4303384" cy="2664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18596" y="3929875"/>
            <a:ext cx="3226157" cy="1418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草 → 兔 → 狼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种子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田鼠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猫头鹰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草 → 昆虫 → 蟾蜍 →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蛇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2480" y="641752"/>
            <a:ext cx="8640000" cy="14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zh-CN" altLang="en-US" sz="2000" b="1" dirty="0" smtClean="0"/>
              <a:t>食物链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food chain; Elton 1927</a:t>
            </a:r>
            <a:r>
              <a:rPr lang="zh-CN" altLang="en-US" sz="2000" dirty="0" smtClean="0"/>
              <a:t>）</a:t>
            </a:r>
            <a:r>
              <a:rPr lang="zh-CN" altLang="en-US" sz="2000" dirty="0" smtClean="0">
                <a:latin typeface="+mn-ea"/>
                <a:cs typeface="Arial Unicode MS" pitchFamily="34" charset="-122"/>
              </a:rPr>
              <a:t>：</a:t>
            </a:r>
            <a:r>
              <a:rPr lang="zh-CN" altLang="en-US" sz="2000" dirty="0" smtClean="0">
                <a:latin typeface="+mn-ea"/>
              </a:rPr>
              <a:t>由</a:t>
            </a:r>
            <a:r>
              <a:rPr lang="zh-CN" altLang="en-US" sz="2000" dirty="0" smtClean="0"/>
              <a:t>生产者（绿色植物）所固定的物质和能量，通过一系列取食和被取食的关系，在生态系统中传递，各种生物按其食物关系排列的链状顺序称为食物链。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831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52480" y="699364"/>
            <a:ext cx="8640000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2000" b="1" dirty="0" smtClean="0"/>
              <a:t>食物网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(food web</a:t>
            </a:r>
            <a:r>
              <a:rPr lang="en-US" altLang="zh-CN" sz="2000" dirty="0"/>
              <a:t>)</a:t>
            </a:r>
            <a:r>
              <a:rPr lang="zh-CN" altLang="en-US" sz="2000" dirty="0" smtClean="0">
                <a:latin typeface="+mn-ea"/>
                <a:cs typeface="Arial Unicode MS" pitchFamily="34" charset="-122"/>
              </a:rPr>
              <a:t>：</a:t>
            </a:r>
            <a:r>
              <a:rPr lang="zh-CN" altLang="en-US" sz="2000" dirty="0" smtClean="0"/>
              <a:t>食物链彼此交错连结形成的网状结构，称为食物网。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5" y="1908348"/>
            <a:ext cx="7334124" cy="45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480" y="435687"/>
            <a:ext cx="8640000" cy="296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b="1" dirty="0" smtClean="0">
                <a:solidFill>
                  <a:srgbClr val="030201"/>
                </a:solidFill>
              </a:rPr>
              <a:t>生态系统的物质循环：</a:t>
            </a:r>
            <a:endParaRPr lang="en-US" altLang="zh-CN" sz="2000" b="1" dirty="0" smtClean="0">
              <a:solidFill>
                <a:srgbClr val="030201"/>
              </a:solidFill>
            </a:endParaRPr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生命的维持不但需要能量，也依赖于各种化学元素的供应。</a:t>
            </a:r>
            <a:endParaRPr lang="en-US" altLang="zh-CN" sz="2000" dirty="0" smtClean="0">
              <a:solidFill>
                <a:srgbClr val="030201"/>
              </a:solidFill>
            </a:endParaRPr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生态系统中的能量来源于太阳，物质则来自岩石或地壳。</a:t>
            </a:r>
            <a:endParaRPr lang="en-US" altLang="zh-CN" sz="2000" dirty="0" smtClean="0">
              <a:solidFill>
                <a:srgbClr val="030201"/>
              </a:solidFill>
            </a:endParaRPr>
          </a:p>
          <a:p>
            <a:pPr marL="360000" lvl="2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生态系统的物质循环、能量流动是相伴发生的。</a:t>
            </a:r>
            <a:endParaRPr lang="en-US" altLang="zh-CN" sz="2000" dirty="0" smtClean="0">
              <a:solidFill>
                <a:srgbClr val="030201"/>
              </a:solidFill>
            </a:endParaRPr>
          </a:p>
          <a:p>
            <a:pPr marL="360000" lvl="2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物质循环有三个层次（下图）。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275" y="4169363"/>
            <a:ext cx="3058747" cy="187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7" y="4182242"/>
            <a:ext cx="2787098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06058" y="61716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生物个体</a:t>
            </a:r>
          </a:p>
        </p:txBody>
      </p:sp>
      <p:sp>
        <p:nvSpPr>
          <p:cNvPr id="9" name="矩形 8"/>
          <p:cNvSpPr/>
          <p:nvPr/>
        </p:nvSpPr>
        <p:spPr>
          <a:xfrm>
            <a:off x="4357525" y="61716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生态系统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7365317" y="6102401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dirty="0"/>
              <a:t>生物圈</a:t>
            </a:r>
          </a:p>
        </p:txBody>
      </p:sp>
      <p:pic>
        <p:nvPicPr>
          <p:cNvPr id="11" name="Picture 2" descr="d:\360se6\User Data\temp\2007122211563614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215" y="4091671"/>
            <a:ext cx="2029365" cy="20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0" y="976632"/>
            <a:ext cx="7675808" cy="4217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76" y="608511"/>
            <a:ext cx="1467031" cy="11736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1" y="608511"/>
            <a:ext cx="1840337" cy="12072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5460" y="5692462"/>
            <a:ext cx="767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如果没有了狼，草原将会是什么样子？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7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27" y="3296442"/>
            <a:ext cx="7155080" cy="327600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252480" y="680383"/>
            <a:ext cx="8640000" cy="188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2400"/>
              </a:spcBef>
            </a:pPr>
            <a:r>
              <a:rPr lang="zh-CN" altLang="en-US" sz="2000" b="1" dirty="0" smtClean="0">
                <a:solidFill>
                  <a:srgbClr val="030201"/>
                </a:solidFill>
              </a:rPr>
              <a:t>水循环：</a:t>
            </a:r>
            <a:r>
              <a:rPr lang="zh-CN" altLang="en-US" sz="2000" dirty="0" smtClean="0">
                <a:solidFill>
                  <a:srgbClr val="030201"/>
                </a:solidFill>
              </a:rPr>
              <a:t>大气中的水汽以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降水</a:t>
            </a:r>
            <a:r>
              <a:rPr lang="zh-CN" altLang="en-US" sz="2000" dirty="0" smtClean="0">
                <a:solidFill>
                  <a:srgbClr val="030201"/>
                </a:solidFill>
              </a:rPr>
              <a:t>（雨、雪、冰雹）形式落到地面或海洋，地面和海洋中的水通过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蒸发</a:t>
            </a:r>
            <a:r>
              <a:rPr lang="zh-CN" altLang="en-US" sz="2000" dirty="0" smtClean="0"/>
              <a:t>、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蒸腾</a:t>
            </a:r>
            <a:r>
              <a:rPr lang="zh-CN" altLang="en-US" sz="2000" dirty="0" smtClean="0">
                <a:solidFill>
                  <a:srgbClr val="030201"/>
                </a:solidFill>
              </a:rPr>
              <a:t>进入大气。水循环是由太阳能推动的，大气、海洋和陆地形成一个全球性水循环系统，并成为地球上各种物质循环的中心循环。</a:t>
            </a:r>
          </a:p>
        </p:txBody>
      </p:sp>
    </p:spTree>
    <p:extLst>
      <p:ext uri="{BB962C8B-B14F-4D97-AF65-F5344CB8AC3E}">
        <p14:creationId xmlns:p14="http://schemas.microsoft.com/office/powerpoint/2010/main" val="4105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2480" y="482200"/>
            <a:ext cx="8640000" cy="486287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水循环的特点：</a:t>
            </a:r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dirty="0"/>
              <a:t>水是良好的溶剂，水循环带动了其他物质的循环</a:t>
            </a:r>
            <a:r>
              <a:rPr lang="zh-CN" altLang="en-US" sz="2000" dirty="0" smtClean="0"/>
              <a:t>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60000" marR="0" lvl="0" indent="-3600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地球上的降水量和蒸发量总的来说是相等的，所以地球上的水分</a:t>
            </a:r>
            <a:r>
              <a:rPr lang="zh-CN" altLang="en-US" sz="2000" dirty="0" smtClean="0"/>
              <a:t>始终处于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平衡状态</a:t>
            </a:r>
            <a:r>
              <a:rPr lang="zh-CN" altLang="en-US" sz="2000" dirty="0"/>
              <a:t>，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但在不同地区的降水量和蒸发量是不同的。</a:t>
            </a:r>
          </a:p>
          <a:p>
            <a:pPr marL="360000" marR="0" lvl="0" indent="-3600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每年降到地面的水量约有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35%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以地表径流的形式流入海洋，这些地表径流能够溶解和携带大量的营养物质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，</a:t>
            </a:r>
            <a:r>
              <a:rPr lang="zh-CN" altLang="en-US" sz="2000" dirty="0"/>
              <a:t>由此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将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各种营养物质从一个生态系统搬运到另一个生态系统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360000" marR="0" lvl="0" indent="-3600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携带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着各种营养物质的水总是从高处向低处流，所以高地往往比较贫瘠，而低地则比较肥沃。</a:t>
            </a:r>
          </a:p>
        </p:txBody>
      </p:sp>
    </p:spTree>
    <p:extLst>
      <p:ext uri="{BB962C8B-B14F-4D97-AF65-F5344CB8AC3E}">
        <p14:creationId xmlns:p14="http://schemas.microsoft.com/office/powerpoint/2010/main" val="13231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480" y="260648"/>
            <a:ext cx="8640000" cy="257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 smtClean="0"/>
              <a:t>碳循环</a:t>
            </a:r>
            <a:endParaRPr lang="en-US" altLang="zh-CN" sz="2000" b="1" dirty="0" smtClean="0"/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sz="2000" dirty="0" smtClean="0">
                <a:solidFill>
                  <a:srgbClr val="030201"/>
                </a:solidFill>
              </a:rPr>
              <a:t>碳是一切生物体中最基本的成分，有机体干重的</a:t>
            </a:r>
            <a:r>
              <a:rPr lang="en-US" altLang="zh-CN" sz="2000" dirty="0" smtClean="0">
                <a:solidFill>
                  <a:srgbClr val="030201"/>
                </a:solidFill>
              </a:rPr>
              <a:t>45%</a:t>
            </a:r>
            <a:r>
              <a:rPr lang="zh-CN" altLang="en-US" sz="2000" dirty="0" smtClean="0">
                <a:solidFill>
                  <a:srgbClr val="030201"/>
                </a:solidFill>
              </a:rPr>
              <a:t>以上是碳。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sz="2000" dirty="0" smtClean="0">
                <a:solidFill>
                  <a:srgbClr val="030201"/>
                </a:solidFill>
              </a:rPr>
              <a:t>全球碳贮存量约为</a:t>
            </a:r>
            <a:r>
              <a:rPr lang="en-US" altLang="zh-CN" sz="2000" dirty="0" smtClean="0">
                <a:solidFill>
                  <a:srgbClr val="030201"/>
                </a:solidFill>
              </a:rPr>
              <a:t>26×10</a:t>
            </a:r>
            <a:r>
              <a:rPr lang="en-US" altLang="zh-CN" sz="2000" baseline="30000" dirty="0" smtClean="0">
                <a:solidFill>
                  <a:srgbClr val="030201"/>
                </a:solidFill>
              </a:rPr>
              <a:t>15</a:t>
            </a:r>
            <a:r>
              <a:rPr lang="en-US" altLang="zh-CN" sz="2000" dirty="0" smtClean="0">
                <a:solidFill>
                  <a:srgbClr val="030201"/>
                </a:solidFill>
              </a:rPr>
              <a:t> t</a:t>
            </a:r>
            <a:r>
              <a:rPr lang="zh-CN" altLang="en-US" sz="2000" dirty="0" smtClean="0">
                <a:solidFill>
                  <a:srgbClr val="030201"/>
                </a:solidFill>
              </a:rPr>
              <a:t>，但绝大部分以碳酸盐的形式禁锢在岩石圈及化石燃料中。其余以</a:t>
            </a:r>
            <a:r>
              <a:rPr lang="en-US" altLang="zh-CN" sz="2000" dirty="0" smtClean="0">
                <a:solidFill>
                  <a:srgbClr val="030201"/>
                </a:solidFill>
              </a:rPr>
              <a:t>CO</a:t>
            </a:r>
            <a:r>
              <a:rPr lang="en-US" altLang="zh-CN" sz="2000" baseline="-25000" dirty="0" smtClean="0">
                <a:solidFill>
                  <a:srgbClr val="030201"/>
                </a:solidFill>
              </a:rPr>
              <a:t>2</a:t>
            </a:r>
            <a:r>
              <a:rPr lang="zh-CN" altLang="en-US" sz="2000" dirty="0" smtClean="0">
                <a:solidFill>
                  <a:srgbClr val="030201"/>
                </a:solidFill>
              </a:rPr>
              <a:t>的形式储存在水体（主要是海洋）和大气中。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zh-CN" altLang="en-US" sz="2000" dirty="0" smtClean="0">
                <a:solidFill>
                  <a:srgbClr val="030201"/>
                </a:solidFill>
              </a:rPr>
              <a:t>生物可直接利用的碳是水圈和大气圈中以</a:t>
            </a:r>
            <a:r>
              <a:rPr lang="en-US" altLang="zh-CN" sz="2000" dirty="0" smtClean="0">
                <a:solidFill>
                  <a:srgbClr val="030201"/>
                </a:solidFill>
              </a:rPr>
              <a:t>CO</a:t>
            </a:r>
            <a:r>
              <a:rPr lang="en-US" altLang="zh-CN" sz="2000" baseline="-25000" dirty="0" smtClean="0">
                <a:solidFill>
                  <a:srgbClr val="030201"/>
                </a:solidFill>
              </a:rPr>
              <a:t>2 </a:t>
            </a:r>
            <a:r>
              <a:rPr lang="zh-CN" altLang="en-US" sz="2000" dirty="0" smtClean="0">
                <a:solidFill>
                  <a:srgbClr val="030201"/>
                </a:solidFill>
              </a:rPr>
              <a:t>形式存在的碳。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22" y="2952019"/>
            <a:ext cx="6047756" cy="37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79512" y="908720"/>
            <a:ext cx="280800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/>
              <a:t>主要碳库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360000" indent="-360000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dirty="0" smtClean="0"/>
              <a:t>海洋 </a:t>
            </a:r>
            <a:r>
              <a:rPr lang="en-US" altLang="zh-CN" sz="1600" dirty="0" smtClean="0"/>
              <a:t>38000 ×10</a:t>
            </a:r>
            <a:r>
              <a:rPr lang="en-US" altLang="zh-CN" sz="1600" baseline="30000" dirty="0" smtClean="0"/>
              <a:t>15</a:t>
            </a:r>
            <a:r>
              <a:rPr lang="en-US" altLang="zh-CN" sz="1600" dirty="0" smtClean="0"/>
              <a:t> g C</a:t>
            </a:r>
          </a:p>
          <a:p>
            <a:pPr marL="360000" indent="-360000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dirty="0" smtClean="0"/>
              <a:t>土壤 </a:t>
            </a:r>
            <a:r>
              <a:rPr lang="en-US" altLang="zh-CN" sz="1600" dirty="0" smtClean="0"/>
              <a:t>1500 ×10</a:t>
            </a:r>
            <a:r>
              <a:rPr lang="en-US" altLang="zh-CN" sz="1600" baseline="30000" dirty="0" smtClean="0"/>
              <a:t>15</a:t>
            </a:r>
            <a:r>
              <a:rPr lang="en-US" altLang="zh-CN" sz="1600" dirty="0" smtClean="0"/>
              <a:t> g C</a:t>
            </a:r>
          </a:p>
          <a:p>
            <a:pPr marL="360000" indent="-360000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dirty="0" smtClean="0"/>
              <a:t>大气 </a:t>
            </a:r>
            <a:r>
              <a:rPr lang="en-US" altLang="zh-CN" sz="1600" dirty="0" smtClean="0"/>
              <a:t>750 ×10</a:t>
            </a:r>
            <a:r>
              <a:rPr lang="en-US" altLang="zh-CN" sz="1600" baseline="30000" dirty="0" smtClean="0"/>
              <a:t>15</a:t>
            </a:r>
            <a:r>
              <a:rPr lang="en-US" altLang="zh-CN" sz="1600" dirty="0" smtClean="0"/>
              <a:t> g C</a:t>
            </a:r>
          </a:p>
          <a:p>
            <a:pPr marL="360000" indent="-360000">
              <a:lnSpc>
                <a:spcPct val="15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dirty="0" smtClean="0"/>
              <a:t>陆地植物 </a:t>
            </a:r>
            <a:r>
              <a:rPr lang="en-US" altLang="zh-CN" sz="1600" dirty="0" smtClean="0"/>
              <a:t>560 ×10</a:t>
            </a:r>
            <a:r>
              <a:rPr lang="en-US" altLang="zh-CN" sz="1600" baseline="30000" dirty="0" smtClean="0"/>
              <a:t>15</a:t>
            </a:r>
            <a:r>
              <a:rPr lang="en-US" altLang="zh-CN" sz="1600" dirty="0" smtClean="0"/>
              <a:t> g C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472" y="583368"/>
            <a:ext cx="5901439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/>
          <p:nvPr/>
        </p:nvSpPr>
        <p:spPr>
          <a:xfrm>
            <a:off x="3091426" y="4581128"/>
            <a:ext cx="5400000" cy="14773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u="sng" dirty="0" smtClean="0"/>
              <a:t>CO</a:t>
            </a:r>
            <a:r>
              <a:rPr lang="en-US" altLang="zh-CN" sz="2000" b="1" u="sng" baseline="-25000" dirty="0" smtClean="0"/>
              <a:t>2</a:t>
            </a:r>
            <a:r>
              <a:rPr lang="en-US" altLang="zh-CN" sz="2000" b="1" u="sng" dirty="0" smtClean="0"/>
              <a:t> </a:t>
            </a:r>
            <a:r>
              <a:rPr lang="zh-CN" altLang="en-US" sz="2000" b="1" u="sng" dirty="0" smtClean="0"/>
              <a:t>失</a:t>
            </a:r>
            <a:r>
              <a:rPr lang="zh-CN" altLang="en-US" sz="2000" b="1" u="sng" dirty="0" smtClean="0"/>
              <a:t>汇</a:t>
            </a:r>
            <a:r>
              <a:rPr lang="zh-CN" altLang="en-US" sz="2000" b="1" u="sng" dirty="0" smtClean="0"/>
              <a:t>之</a:t>
            </a:r>
            <a:r>
              <a:rPr lang="zh-CN" altLang="en-US" sz="2000" b="1" u="sng" dirty="0"/>
              <a:t>谜</a:t>
            </a:r>
            <a:r>
              <a:rPr lang="zh-CN" altLang="en-US" sz="2000" dirty="0" smtClean="0"/>
              <a:t>：</a:t>
            </a:r>
            <a:r>
              <a:rPr lang="zh-CN" altLang="en-US" sz="2000" dirty="0" smtClean="0"/>
              <a:t>人类活动释放的</a:t>
            </a:r>
            <a:r>
              <a:rPr lang="en-US" altLang="zh-CN" sz="2000" dirty="0" smtClean="0"/>
              <a:t>CO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大约有</a:t>
            </a:r>
            <a:r>
              <a:rPr lang="en-US" altLang="zh-CN" sz="2000" dirty="0" smtClean="0"/>
              <a:t>25%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(1.7×10</a:t>
            </a:r>
            <a:r>
              <a:rPr lang="en-US" altLang="zh-CN" sz="2000" baseline="30000" dirty="0" smtClean="0"/>
              <a:t>15</a:t>
            </a:r>
            <a:r>
              <a:rPr lang="en-US" altLang="zh-CN" sz="2000" dirty="0" smtClean="0"/>
              <a:t> g C) </a:t>
            </a:r>
            <a:r>
              <a:rPr lang="zh-CN" altLang="en-US" sz="2000" dirty="0" smtClean="0"/>
              <a:t>不知去向，这也已成为生态学研究中最令人感兴趣的科学问题之一。</a:t>
            </a:r>
            <a:endParaRPr lang="zh-CN" altLang="en-US" sz="2000" dirty="0"/>
          </a:p>
        </p:txBody>
      </p:sp>
      <p:sp>
        <p:nvSpPr>
          <p:cNvPr id="5" name="TextBox 1"/>
          <p:cNvSpPr txBox="1"/>
          <p:nvPr/>
        </p:nvSpPr>
        <p:spPr>
          <a:xfrm>
            <a:off x="252480" y="680911"/>
            <a:ext cx="864000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释放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的库称为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(source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，吸收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的库称为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汇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(sink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Schlesinger (1997)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提供的当今全球碳循环收支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(global carbon budget)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情况如下：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1" y="2276872"/>
            <a:ext cx="7907197" cy="10668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7452456" y="2533377"/>
            <a:ext cx="1044000" cy="79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 flipH="1">
            <a:off x="6774287" y="3209391"/>
            <a:ext cx="831059" cy="1371737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2480" y="453833"/>
            <a:ext cx="8640000" cy="255454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en-US" altLang="zh-CN" sz="2000" b="1" u="sng" dirty="0"/>
              <a:t>CO</a:t>
            </a:r>
            <a:r>
              <a:rPr lang="en-US" altLang="zh-CN" sz="2000" b="1" u="sng" baseline="-25000" dirty="0"/>
              <a:t>2</a:t>
            </a:r>
            <a:r>
              <a:rPr lang="zh-CN" altLang="en-US" sz="2000" b="1" u="sng" dirty="0">
                <a:solidFill>
                  <a:srgbClr val="030201"/>
                </a:solidFill>
              </a:rPr>
              <a:t>的</a:t>
            </a:r>
            <a:r>
              <a:rPr lang="zh-CN" altLang="en-US" sz="2000" b="1" u="sng" dirty="0" smtClean="0">
                <a:solidFill>
                  <a:srgbClr val="030201"/>
                </a:solidFill>
              </a:rPr>
              <a:t>浓度上升</a:t>
            </a:r>
            <a:r>
              <a:rPr lang="zh-CN" altLang="en-US" sz="2000" dirty="0" smtClean="0">
                <a:solidFill>
                  <a:srgbClr val="030201"/>
                </a:solidFill>
              </a:rPr>
              <a:t>：大气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中</a:t>
            </a:r>
            <a:r>
              <a:rPr lang="en-US" altLang="zh-CN" sz="2000" dirty="0"/>
              <a:t>CO</a:t>
            </a:r>
            <a:r>
              <a:rPr lang="en-US" altLang="zh-CN" sz="2000" baseline="-25000" dirty="0"/>
              <a:t>2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的浓度基本上是恒定的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。由于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人类活动的影响</a:t>
            </a:r>
            <a:r>
              <a:rPr lang="zh-CN" altLang="en-US" sz="2000" dirty="0" smtClean="0">
                <a:solidFill>
                  <a:srgbClr val="030201"/>
                </a:solidFill>
              </a:rPr>
              <a:t>（植被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被破坏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，化石燃料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的燃烧），使得大气中</a:t>
            </a:r>
            <a:r>
              <a:rPr lang="en-US" altLang="zh-CN" sz="2000" dirty="0" smtClean="0"/>
              <a:t>CO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>
                <a:solidFill>
                  <a:srgbClr val="030201"/>
                </a:solidFill>
              </a:rPr>
              <a:t>浓度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呈上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升趋势。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030201"/>
              </a:solidFill>
              <a:effectLst/>
              <a:uLnTx/>
              <a:uFillTx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b="1" u="sng" dirty="0" smtClean="0"/>
              <a:t>温室效应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CO</a:t>
            </a:r>
            <a:r>
              <a:rPr lang="en-US" altLang="zh-CN" sz="2000" baseline="-25000" dirty="0" smtClean="0"/>
              <a:t>2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对太阳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的短波辐射有高度的透过性，而对地球反射出来的长波辐射有高度的吸收性，导致大气层低处的对流层变暖，而高处的平流层变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冷的现象。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030201"/>
              </a:solidFill>
              <a:effectLst/>
              <a:uLnTx/>
              <a:uFillTx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78" y="3842766"/>
            <a:ext cx="3735341" cy="2484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" y="3817008"/>
            <a:ext cx="435484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480" y="399398"/>
            <a:ext cx="86400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由于工农业迅速发展，人类向环境中</a:t>
            </a:r>
            <a:r>
              <a:rPr lang="zh-CN" altLang="en-US" sz="2000" dirty="0" smtClean="0">
                <a:solidFill>
                  <a:srgbClr val="030201"/>
                </a:solidFill>
              </a:rPr>
              <a:t>投放化学物质（含有毒有害物质）的种类与数量与日俱增，这些</a:t>
            </a:r>
            <a:r>
              <a:rPr lang="zh-CN" altLang="en-US" sz="2000" dirty="0" smtClean="0">
                <a:solidFill>
                  <a:srgbClr val="030201"/>
                </a:solidFill>
              </a:rPr>
              <a:t>物质一经排放到环境中便立即参与生态系统</a:t>
            </a:r>
            <a:r>
              <a:rPr lang="zh-CN" altLang="en-US" sz="2000" dirty="0" smtClean="0">
                <a:solidFill>
                  <a:srgbClr val="030201"/>
                </a:solidFill>
              </a:rPr>
              <a:t>的物质循环，在</a:t>
            </a:r>
            <a:r>
              <a:rPr lang="zh-CN" altLang="en-US" sz="2000" dirty="0" smtClean="0">
                <a:solidFill>
                  <a:srgbClr val="030201"/>
                </a:solidFill>
              </a:rPr>
              <a:t>食物链营养级上进行循环流动。</a:t>
            </a:r>
            <a:endParaRPr lang="en-US" altLang="zh-CN" sz="2000" dirty="0" smtClean="0">
              <a:solidFill>
                <a:srgbClr val="030201"/>
              </a:solidFill>
            </a:endParaRPr>
          </a:p>
          <a:p>
            <a:pPr marL="360000" indent="-36000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30201"/>
                </a:solidFill>
              </a:rPr>
              <a:t>人工合成的大分子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有机化合物</a:t>
            </a:r>
            <a:r>
              <a:rPr lang="zh-CN" altLang="en-US" sz="2000" dirty="0" smtClean="0">
                <a:solidFill>
                  <a:srgbClr val="030201"/>
                </a:solidFill>
              </a:rPr>
              <a:t>和不可分解的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重金属</a:t>
            </a:r>
            <a:r>
              <a:rPr lang="zh-CN" altLang="en-US" sz="2000" dirty="0" smtClean="0">
                <a:solidFill>
                  <a:srgbClr val="030201"/>
                </a:solidFill>
              </a:rPr>
              <a:t>元素，在生物体内具有浓缩现象，在代谢过程中不能被排除，长期停留在生物体内，造成有机体中毒、死亡。这正是环境污染造成公害的原因。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5" y="4437112"/>
            <a:ext cx="3327015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437112"/>
            <a:ext cx="30662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332656"/>
            <a:ext cx="8640960" cy="35790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200"/>
              </a:spcBef>
              <a:buClr>
                <a:srgbClr val="C00000"/>
              </a:buClr>
            </a:pPr>
            <a:r>
              <a:rPr lang="zh-CN" altLang="en-US" sz="2000" b="1" u="sng" dirty="0" smtClean="0">
                <a:solidFill>
                  <a:srgbClr val="030201"/>
                </a:solidFill>
              </a:rPr>
              <a:t>举例</a:t>
            </a:r>
            <a:r>
              <a:rPr lang="zh-CN" altLang="en-US" sz="2000" b="1" dirty="0" smtClean="0">
                <a:solidFill>
                  <a:srgbClr val="030201"/>
                </a:solidFill>
              </a:rPr>
              <a:t>： </a:t>
            </a:r>
            <a:r>
              <a:rPr lang="en-US" altLang="zh-CN" sz="2000" b="1" dirty="0" smtClean="0">
                <a:solidFill>
                  <a:srgbClr val="030201"/>
                </a:solidFill>
              </a:rPr>
              <a:t>DDT</a:t>
            </a:r>
            <a:r>
              <a:rPr lang="zh-CN" altLang="en-US" sz="2000" b="1" dirty="0" smtClean="0">
                <a:solidFill>
                  <a:srgbClr val="030201"/>
                </a:solidFill>
              </a:rPr>
              <a:t>（二氯二苯三氯乙烷）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30201"/>
              </a:solidFill>
              <a:effectLst/>
              <a:uLnTx/>
              <a:uFillTx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DDT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是一种人工合成的有机氯杀虫剂，化学性能稳定、不易分解且易扩散，易溶于脂肪并且积累在动物的脂肪里，很易被有机体吸收。一旦进入体内就不能排泄出去，因为排泄要求水溶性。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buSzTx/>
              <a:buFont typeface="Wingdings" pitchFamily="2" charset="2"/>
              <a:buChar char="ü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因此大量使用这类非自然的物质，对生态系统构成了明显的危害。现在生物圈内几乎到处都有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DDT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的存在，在北极地区的一些脊椎动物的脂肪中、南极的企鹅</a:t>
            </a:r>
            <a:r>
              <a:rPr lang="zh-CN" altLang="en-US" sz="2000" dirty="0">
                <a:solidFill>
                  <a:srgbClr val="030201"/>
                </a:solidFill>
              </a:rPr>
              <a:t>、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贼鸥和海豹的脂肪中，均发现含有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DDT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30201"/>
                </a:solidFill>
                <a:effectLst/>
                <a:uLnTx/>
                <a:uFillTx/>
              </a:rPr>
              <a:t>。</a:t>
            </a:r>
          </a:p>
        </p:txBody>
      </p:sp>
      <p:pic>
        <p:nvPicPr>
          <p:cNvPr id="5" name="Picture 2" descr="d:\360se6\User Data\temp\d4628535e5dde711df5f4cd5a7efce1b9d1661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15" y="4409007"/>
            <a:ext cx="357468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08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52480" y="688000"/>
            <a:ext cx="8640000" cy="96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b="1" dirty="0" smtClean="0">
                <a:solidFill>
                  <a:srgbClr val="030201"/>
                </a:solidFill>
              </a:rPr>
              <a:t>有毒有害物质的循环</a:t>
            </a:r>
            <a:r>
              <a:rPr lang="zh-CN" altLang="en-US" sz="2000" dirty="0">
                <a:solidFill>
                  <a:srgbClr val="030201"/>
                </a:solidFill>
              </a:rPr>
              <a:t>：</a:t>
            </a:r>
            <a:r>
              <a:rPr lang="zh-CN" altLang="en-US" sz="2000" dirty="0" smtClean="0">
                <a:solidFill>
                  <a:srgbClr val="030201"/>
                </a:solidFill>
              </a:rPr>
              <a:t>是指那些对生物有机体有毒害作用的物质进入生态系统，通过食物链逐渐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富集</a:t>
            </a:r>
            <a:r>
              <a:rPr lang="zh-CN" altLang="en-US" sz="2000" dirty="0" smtClean="0">
                <a:solidFill>
                  <a:srgbClr val="030201"/>
                </a:solidFill>
              </a:rPr>
              <a:t>或被</a:t>
            </a:r>
            <a:r>
              <a:rPr lang="zh-CN" altLang="en-US" sz="2000" u="sng" dirty="0" smtClean="0">
                <a:solidFill>
                  <a:srgbClr val="0000FF"/>
                </a:solidFill>
              </a:rPr>
              <a:t>分解</a:t>
            </a:r>
            <a:r>
              <a:rPr lang="zh-CN" altLang="en-US" sz="2000" dirty="0" smtClean="0">
                <a:solidFill>
                  <a:srgbClr val="030201"/>
                </a:solidFill>
              </a:rPr>
              <a:t>的过程。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61" y="2385424"/>
            <a:ext cx="5401524" cy="399322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6078830" y="5254580"/>
            <a:ext cx="592428" cy="4636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09894" y="5022759"/>
            <a:ext cx="151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有毒有害物质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94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328016"/>
            <a:ext cx="8640960" cy="301621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生态系统的能量流动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90703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R="0" lvl="0" indent="504000" algn="just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能量在生态系统中的流动是</a:t>
            </a:r>
            <a:r>
              <a:rPr kumimoji="0" lang="zh-CN" altLang="en-US" sz="2000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lt"/>
                <a:ea typeface="+mn-ea"/>
                <a:cs typeface="+mn-cs"/>
              </a:rPr>
              <a:t>单向流动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的，并且通过各个营养级的能量是</a:t>
            </a:r>
            <a:r>
              <a:rPr kumimoji="0" lang="zh-CN" altLang="en-US" sz="2000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lt"/>
                <a:ea typeface="+mn-ea"/>
                <a:cs typeface="+mn-cs"/>
              </a:rPr>
              <a:t>逐级递减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的，减少的原因如下：</a:t>
            </a:r>
          </a:p>
          <a:p>
            <a:pPr marL="288000" marR="0" lvl="0" indent="-288000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各营养级消费者不能完全利用前一营养级的生物量；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090703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288000" marR="0" lvl="0" indent="-288000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各营养级的同化率也不是百分之百的；</a:t>
            </a:r>
          </a:p>
          <a:p>
            <a:pPr marL="288000" marR="0" lvl="0" indent="-288000" algn="just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各营养级维持自身生命活动要消耗部分能量。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48" y="3647943"/>
            <a:ext cx="7017104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6" y="851312"/>
            <a:ext cx="3783783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185" y="851311"/>
            <a:ext cx="3806018" cy="25200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232447" y="1705626"/>
            <a:ext cx="734096" cy="81136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9256" y="3580323"/>
            <a:ext cx="135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过度放牧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417053" y="3580323"/>
            <a:ext cx="135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草场退化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6366" y="5074281"/>
            <a:ext cx="839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所以，我们应该以“系统”的眼光观察生物界。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89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70209" y="639850"/>
            <a:ext cx="8640000" cy="225561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系统构成至少要有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3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个条件：</a:t>
            </a:r>
          </a:p>
          <a:p>
            <a:pPr marL="360000" marR="0" lvl="1" indent="-360000" algn="just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系统是由许多成分组成的；</a:t>
            </a:r>
          </a:p>
          <a:p>
            <a:pPr marL="360000" marR="0" lvl="1" indent="-360000" algn="just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各成分间不是孤立的而是彼此互相联系、互相作用的；</a:t>
            </a:r>
          </a:p>
          <a:p>
            <a:pPr marL="360000" marR="0" lvl="1" indent="-360000" algn="just" defTabSz="914400" rtl="0" eaLnBrk="1" fontAlgn="auto" latinLnBrk="0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90703"/>
                </a:solidFill>
                <a:uLnTx/>
                <a:uFillTx/>
                <a:latin typeface="+mn-lt"/>
                <a:ea typeface="+mn-ea"/>
                <a:cs typeface="+mn-cs"/>
              </a:rPr>
              <a:t>系统具有独立的、特定的功能。</a:t>
            </a:r>
          </a:p>
        </p:txBody>
      </p:sp>
      <p:sp>
        <p:nvSpPr>
          <p:cNvPr id="5" name="椭圆 4"/>
          <p:cNvSpPr/>
          <p:nvPr/>
        </p:nvSpPr>
        <p:spPr>
          <a:xfrm>
            <a:off x="3395139" y="4698453"/>
            <a:ext cx="360040" cy="3600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心形 5"/>
          <p:cNvSpPr/>
          <p:nvPr/>
        </p:nvSpPr>
        <p:spPr>
          <a:xfrm>
            <a:off x="5483371" y="5418533"/>
            <a:ext cx="432048" cy="504056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5" idx="7"/>
            <a:endCxn id="8" idx="1"/>
          </p:cNvCxnSpPr>
          <p:nvPr/>
        </p:nvCxnSpPr>
        <p:spPr>
          <a:xfrm flipV="1">
            <a:off x="3702452" y="4134882"/>
            <a:ext cx="880819" cy="616298"/>
          </a:xfrm>
          <a:prstGeom prst="straightConnector1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合并 7"/>
          <p:cNvSpPr/>
          <p:nvPr/>
        </p:nvSpPr>
        <p:spPr>
          <a:xfrm>
            <a:off x="4475259" y="3895345"/>
            <a:ext cx="432048" cy="479073"/>
          </a:xfrm>
          <a:prstGeom prst="flowChartMerg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3"/>
          </p:cNvCxnSpPr>
          <p:nvPr/>
        </p:nvCxnSpPr>
        <p:spPr>
          <a:xfrm>
            <a:off x="4799295" y="4134882"/>
            <a:ext cx="756084" cy="126437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6"/>
          </p:cNvCxnSpPr>
          <p:nvPr/>
        </p:nvCxnSpPr>
        <p:spPr>
          <a:xfrm>
            <a:off x="3755179" y="4878473"/>
            <a:ext cx="1728192" cy="68407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/>
        </p:nvSpPr>
        <p:spPr>
          <a:xfrm>
            <a:off x="2645929" y="3570669"/>
            <a:ext cx="3830792" cy="2547182"/>
          </a:xfrm>
          <a:custGeom>
            <a:avLst/>
            <a:gdLst>
              <a:gd name="connsiteX0" fmla="*/ 463860 w 3830792"/>
              <a:gd name="connsiteY0" fmla="*/ 236779 h 2547182"/>
              <a:gd name="connsiteX1" fmla="*/ 130032 w 3830792"/>
              <a:gd name="connsiteY1" fmla="*/ 1368893 h 2547182"/>
              <a:gd name="connsiteX2" fmla="*/ 2336203 w 3830792"/>
              <a:gd name="connsiteY2" fmla="*/ 2457465 h 2547182"/>
              <a:gd name="connsiteX3" fmla="*/ 3802146 w 3830792"/>
              <a:gd name="connsiteY3" fmla="*/ 2283293 h 2547182"/>
              <a:gd name="connsiteX4" fmla="*/ 3221575 w 3830792"/>
              <a:gd name="connsiteY4" fmla="*/ 686722 h 2547182"/>
              <a:gd name="connsiteX5" fmla="*/ 2176546 w 3830792"/>
              <a:gd name="connsiteY5" fmla="*/ 33579 h 2547182"/>
              <a:gd name="connsiteX6" fmla="*/ 463860 w 3830792"/>
              <a:gd name="connsiteY6" fmla="*/ 236779 h 254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792" h="2547182">
                <a:moveTo>
                  <a:pt x="463860" y="236779"/>
                </a:moveTo>
                <a:cubicBezTo>
                  <a:pt x="122774" y="459331"/>
                  <a:pt x="-182025" y="998779"/>
                  <a:pt x="130032" y="1368893"/>
                </a:cubicBezTo>
                <a:cubicBezTo>
                  <a:pt x="442089" y="1739007"/>
                  <a:pt x="1724184" y="2305065"/>
                  <a:pt x="2336203" y="2457465"/>
                </a:cubicBezTo>
                <a:cubicBezTo>
                  <a:pt x="2948222" y="2609865"/>
                  <a:pt x="3654584" y="2578417"/>
                  <a:pt x="3802146" y="2283293"/>
                </a:cubicBezTo>
                <a:cubicBezTo>
                  <a:pt x="3949708" y="1988169"/>
                  <a:pt x="3492508" y="1061674"/>
                  <a:pt x="3221575" y="686722"/>
                </a:cubicBezTo>
                <a:cubicBezTo>
                  <a:pt x="2950642" y="311770"/>
                  <a:pt x="2633746" y="113408"/>
                  <a:pt x="2176546" y="33579"/>
                </a:cubicBezTo>
                <a:cubicBezTo>
                  <a:pt x="1719346" y="-46250"/>
                  <a:pt x="804946" y="14227"/>
                  <a:pt x="463860" y="236779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480" y="371293"/>
            <a:ext cx="8640000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2000" b="1" dirty="0" smtClean="0"/>
              <a:t>生态系统的基本概念</a:t>
            </a:r>
            <a:endParaRPr lang="en-US" altLang="zh-CN" sz="2000" b="1" dirty="0" smtClean="0"/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zh-CN" altLang="en-US" sz="2000" dirty="0">
                <a:solidFill>
                  <a:srgbClr val="090703"/>
                </a:solidFill>
              </a:rPr>
              <a:t>生态系统（</a:t>
            </a:r>
            <a:r>
              <a:rPr lang="en-US" altLang="zh-CN" sz="2000" dirty="0">
                <a:solidFill>
                  <a:srgbClr val="090703"/>
                </a:solidFill>
              </a:rPr>
              <a:t>ecosystem</a:t>
            </a:r>
            <a:r>
              <a:rPr lang="zh-CN" altLang="en-US" sz="2000" dirty="0">
                <a:solidFill>
                  <a:srgbClr val="090703"/>
                </a:solidFill>
              </a:rPr>
              <a:t>）就是在一定空间中共同栖居着的</a:t>
            </a:r>
            <a:r>
              <a:rPr lang="zh-CN" altLang="en-US" sz="2000" u="sng" dirty="0">
                <a:solidFill>
                  <a:srgbClr val="0000FF"/>
                </a:solidFill>
              </a:rPr>
              <a:t>所有生物</a:t>
            </a:r>
            <a:r>
              <a:rPr lang="zh-CN" altLang="en-US" sz="2000" dirty="0">
                <a:solidFill>
                  <a:srgbClr val="090703"/>
                </a:solidFill>
              </a:rPr>
              <a:t>（即生物群落，包括植物、动物、微生物）与其</a:t>
            </a:r>
            <a:r>
              <a:rPr lang="zh-CN" altLang="en-US" sz="2000" u="sng" dirty="0">
                <a:solidFill>
                  <a:srgbClr val="0000FF"/>
                </a:solidFill>
              </a:rPr>
              <a:t>环境</a:t>
            </a:r>
            <a:r>
              <a:rPr lang="zh-CN" altLang="en-US" sz="2000" dirty="0">
                <a:solidFill>
                  <a:srgbClr val="090703"/>
                </a:solidFill>
              </a:rPr>
              <a:t>之间由于不断地</a:t>
            </a:r>
            <a:r>
              <a:rPr lang="zh-CN" altLang="en-US" sz="2000" dirty="0"/>
              <a:t>进行</a:t>
            </a:r>
            <a:r>
              <a:rPr lang="zh-CN" altLang="en-US" sz="2000" dirty="0" smtClean="0"/>
              <a:t>物质循环、能量流动</a:t>
            </a:r>
            <a:r>
              <a:rPr lang="zh-CN" altLang="en-US" sz="2000" dirty="0"/>
              <a:t>过程</a:t>
            </a:r>
            <a:r>
              <a:rPr lang="zh-CN" altLang="en-US" sz="2000" dirty="0">
                <a:solidFill>
                  <a:srgbClr val="090703"/>
                </a:solidFill>
              </a:rPr>
              <a:t>而形成的统一整体</a:t>
            </a:r>
            <a:r>
              <a:rPr lang="zh-CN" altLang="en-US" sz="2000" dirty="0" smtClean="0">
                <a:solidFill>
                  <a:srgbClr val="090703"/>
                </a:solidFill>
              </a:rPr>
              <a:t>。</a:t>
            </a:r>
            <a:endParaRPr lang="en-US" altLang="zh-CN" sz="2000" dirty="0" smtClean="0">
              <a:solidFill>
                <a:srgbClr val="090703"/>
              </a:solidFill>
            </a:endParaRPr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ü"/>
              <a:defRPr/>
            </a:pPr>
            <a:r>
              <a:rPr lang="en-US" altLang="zh-CN" sz="2000" dirty="0">
                <a:solidFill>
                  <a:srgbClr val="090703"/>
                </a:solidFill>
              </a:rPr>
              <a:t>1935 </a:t>
            </a:r>
            <a:r>
              <a:rPr lang="zh-CN" altLang="en-US" sz="2000" dirty="0">
                <a:solidFill>
                  <a:srgbClr val="090703"/>
                </a:solidFill>
              </a:rPr>
              <a:t>年，英国生态学家 </a:t>
            </a:r>
            <a:r>
              <a:rPr lang="en-US" altLang="zh-CN" sz="2000" dirty="0">
                <a:solidFill>
                  <a:srgbClr val="090703"/>
                </a:solidFill>
              </a:rPr>
              <a:t>A. G. </a:t>
            </a:r>
            <a:r>
              <a:rPr lang="en-US" altLang="zh-CN" sz="2000" dirty="0" err="1">
                <a:solidFill>
                  <a:srgbClr val="090703"/>
                </a:solidFill>
              </a:rPr>
              <a:t>Tansley</a:t>
            </a:r>
            <a:r>
              <a:rPr lang="en-US" altLang="zh-CN" sz="2000" dirty="0">
                <a:solidFill>
                  <a:srgbClr val="090703"/>
                </a:solidFill>
              </a:rPr>
              <a:t> </a:t>
            </a:r>
            <a:r>
              <a:rPr lang="zh-CN" altLang="en-US" sz="2000" dirty="0">
                <a:solidFill>
                  <a:srgbClr val="090703"/>
                </a:solidFill>
              </a:rPr>
              <a:t>最早提出了 “生态系统” 的</a:t>
            </a:r>
            <a:r>
              <a:rPr lang="zh-CN" altLang="en-US" sz="2000" dirty="0" smtClean="0">
                <a:solidFill>
                  <a:srgbClr val="090703"/>
                </a:solidFill>
              </a:rPr>
              <a:t>概念</a:t>
            </a:r>
            <a:r>
              <a:rPr lang="zh-CN" altLang="en-US" sz="2000" dirty="0">
                <a:solidFill>
                  <a:srgbClr val="090703"/>
                </a:solidFill>
              </a:rPr>
              <a:t>；</a:t>
            </a:r>
            <a:r>
              <a:rPr lang="zh-CN" altLang="en-US" sz="2000" dirty="0" smtClean="0">
                <a:solidFill>
                  <a:srgbClr val="090703"/>
                </a:solidFill>
              </a:rPr>
              <a:t>生态系统的范围没有严格限制，随所研究的问题而定。</a:t>
            </a:r>
            <a:endParaRPr lang="en-US" altLang="zh-CN" sz="2000" dirty="0" smtClean="0">
              <a:solidFill>
                <a:srgbClr val="090703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812755"/>
            <a:ext cx="4655102" cy="284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863" y="2639262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森林生态系统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3828182" y="2588740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草原生态系统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6660882" y="258874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农田生态系统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995593" y="4965004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荒漠生态系统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3563888" y="4965004"/>
            <a:ext cx="2016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淡水水体生态系统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684620" y="494351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090703"/>
                </a:solidFill>
              </a:rPr>
              <a:t>海洋</a:t>
            </a:r>
            <a:r>
              <a:rPr lang="zh-CN" altLang="en-US" sz="1600" dirty="0" smtClean="0">
                <a:solidFill>
                  <a:srgbClr val="090703"/>
                </a:solidFill>
                <a:effectLst/>
              </a:rPr>
              <a:t>生态系统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44" y="1128473"/>
            <a:ext cx="2304488" cy="1438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28" y="1128473"/>
            <a:ext cx="2304488" cy="1438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62" y="1128472"/>
            <a:ext cx="2304488" cy="14387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88" y="3431350"/>
            <a:ext cx="2304488" cy="1438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128" y="3428653"/>
            <a:ext cx="2304488" cy="14387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524" y="3428653"/>
            <a:ext cx="2304488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4927" y="592353"/>
            <a:ext cx="8435663" cy="2194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 smtClean="0"/>
              <a:t>生态系统的基本特征</a:t>
            </a:r>
            <a:endParaRPr lang="en-US" altLang="zh-CN" sz="2000" b="1" dirty="0" smtClean="0"/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具有一定的区域特征，是时空复合的大系统；</a:t>
            </a:r>
            <a:endParaRPr lang="en-US" altLang="zh-CN" sz="2000" dirty="0" smtClean="0"/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是开放系统，具有自我维持、自我调节功能；</a:t>
            </a:r>
            <a:endParaRPr lang="en-US" altLang="zh-CN" sz="2000" dirty="0" smtClean="0"/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具有动态的、生命的特征。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653" y="3141251"/>
            <a:ext cx="2808286" cy="34726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8" y="3866599"/>
            <a:ext cx="58226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900" y="794742"/>
            <a:ext cx="29225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 smtClean="0"/>
              <a:t>生态系统的组成与结构</a:t>
            </a:r>
            <a:endParaRPr lang="en-US" altLang="zh-CN" sz="2000" b="1" dirty="0" smtClean="0"/>
          </a:p>
          <a:p>
            <a:pPr marL="360000" indent="-360000">
              <a:spcBef>
                <a:spcPts val="1200"/>
              </a:spcBef>
              <a:buFont typeface="+mj-ea"/>
              <a:buAutoNum type="circleNumDbPlain"/>
              <a:defRPr/>
            </a:pPr>
            <a:r>
              <a:rPr lang="zh-CN" altLang="en-US" sz="2000" dirty="0" smtClean="0"/>
              <a:t>非生物环境</a:t>
            </a:r>
          </a:p>
          <a:p>
            <a:pPr marL="360000" indent="-360000">
              <a:spcBef>
                <a:spcPct val="50000"/>
              </a:spcBef>
              <a:buFont typeface="+mj-ea"/>
              <a:buAutoNum type="circleNumDbPlain"/>
              <a:defRPr/>
            </a:pPr>
            <a:r>
              <a:rPr lang="zh-CN" altLang="en-US" sz="2000" dirty="0" smtClean="0"/>
              <a:t>生产者</a:t>
            </a:r>
          </a:p>
          <a:p>
            <a:pPr marL="360000" indent="-360000">
              <a:spcBef>
                <a:spcPct val="50000"/>
              </a:spcBef>
              <a:buFont typeface="+mj-ea"/>
              <a:buAutoNum type="circleNumDbPlain"/>
              <a:defRPr/>
            </a:pPr>
            <a:r>
              <a:rPr lang="zh-CN" altLang="en-US" sz="2000" dirty="0" smtClean="0"/>
              <a:t>消费者</a:t>
            </a:r>
          </a:p>
          <a:p>
            <a:pPr marL="360000" indent="-360000">
              <a:spcBef>
                <a:spcPct val="50000"/>
              </a:spcBef>
              <a:buFont typeface="+mj-ea"/>
              <a:buAutoNum type="circleNumDbPlain"/>
              <a:defRPr/>
            </a:pPr>
            <a:r>
              <a:rPr lang="zh-CN" altLang="en-US" sz="2000" dirty="0" smtClean="0"/>
              <a:t>分解者</a:t>
            </a: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98" y="3087182"/>
            <a:ext cx="4749196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4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6214" y="754787"/>
            <a:ext cx="4623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dirty="0" smtClean="0"/>
              <a:t>生态系统的组成结构</a:t>
            </a:r>
            <a:endParaRPr lang="en-US" altLang="zh-CN" sz="2000" b="1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09093" y="4113360"/>
            <a:ext cx="114622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生态系统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47740" y="2977027"/>
            <a:ext cx="114622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生物部分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34862" y="5267458"/>
            <a:ext cx="11462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环境部分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16815" y="2349627"/>
            <a:ext cx="3780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生产者：绿色植物，小型自养生物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616817" y="2968510"/>
            <a:ext cx="4356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消费者：初级消费者，次级消费者，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631841" y="3536630"/>
            <a:ext cx="5256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分解者：细菌，真菌，原生动物，部分无脊椎动物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631841" y="4541879"/>
            <a:ext cx="936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辐射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627551" y="5040695"/>
            <a:ext cx="936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大气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629696" y="5531541"/>
            <a:ext cx="936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水体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29696" y="6021635"/>
            <a:ext cx="936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土壤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1601272" y="3020026"/>
            <a:ext cx="317679" cy="2556000"/>
          </a:xfrm>
          <a:prstGeom prst="leftBrace">
            <a:avLst>
              <a:gd name="adj1" fmla="val 2137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3272305" y="2397351"/>
            <a:ext cx="252000" cy="1476000"/>
          </a:xfrm>
          <a:prstGeom prst="leftBrace">
            <a:avLst>
              <a:gd name="adj1" fmla="val 2137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3268871" y="4567637"/>
            <a:ext cx="252000" cy="1764000"/>
          </a:xfrm>
          <a:prstGeom prst="leftBrace">
            <a:avLst>
              <a:gd name="adj1" fmla="val 2137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6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1323</Words>
  <Application>Microsoft Office PowerPoint</Application>
  <PresentationFormat>全屏显示(4:3)</PresentationFormat>
  <Paragraphs>94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 Unicode MS</vt:lpstr>
      <vt:lpstr>隶书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</cp:lastModifiedBy>
  <cp:revision>26</cp:revision>
  <dcterms:created xsi:type="dcterms:W3CDTF">2017-11-07T14:15:01Z</dcterms:created>
  <dcterms:modified xsi:type="dcterms:W3CDTF">2017-12-07T03:11:29Z</dcterms:modified>
</cp:coreProperties>
</file>